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7" name="Google Shape;87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501a4f0d8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g501a4f0d8f_0_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p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2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9" name="Google Shape;19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1"/>
          <p:cNvSpPr txBox="1"/>
          <p:nvPr>
            <p:ph idx="1" type="body"/>
          </p:nvPr>
        </p:nvSpPr>
        <p:spPr>
          <a:xfrm rot="5400000">
            <a:off x="2590800" y="-533399"/>
            <a:ext cx="3962400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" name="Google Shape;76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/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2"/>
          <p:cNvSpPr txBox="1"/>
          <p:nvPr>
            <p:ph idx="1" type="body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" name="Google Shape;82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3"/>
          <p:cNvSpPr txBox="1"/>
          <p:nvPr>
            <p:ph idx="1" type="body"/>
          </p:nvPr>
        </p:nvSpPr>
        <p:spPr>
          <a:xfrm>
            <a:off x="457200" y="1600201"/>
            <a:ext cx="8229600" cy="396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4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1" name="Google Shape;31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5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rgbClr val="93CDDD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3CDDD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3CDDD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5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rgbClr val="93CDDD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3CDDD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3CDDD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8" name="Google Shape;38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rgbClr val="93CDDD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3CDDD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93CDDD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93CDDD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4" name="Google Shape;44;p6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rgbClr val="93CDDD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3CDDD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93CDDD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93CDDD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5" name="Google Shape;45;p6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rgbClr val="93CDDD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3CDDD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93CDDD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93CDDD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6" name="Google Shape;46;p6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rgbClr val="93CDDD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3CDDD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93CDDD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93CDDD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7" name="Google Shape;4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rgbClr val="93CDDD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93CDDD"/>
              </a:buClr>
              <a:buSzPts val="2800"/>
              <a:buChar char="–"/>
              <a:defRPr sz="2800"/>
            </a:lvl2pPr>
            <a:lvl3pPr indent="-381000" lvl="2" marL="1371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3CDDD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3CDDD"/>
              </a:buClr>
              <a:buSzPts val="2000"/>
              <a:buChar char="–"/>
              <a:defRPr sz="2000"/>
            </a:lvl4pPr>
            <a:lvl5pPr indent="-355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3CDDD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2" name="Google Shape;62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rgbClr val="93CDDD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93CDDD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93CDDD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rgbClr val="93CDDD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rgbClr val="93CDDD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3" name="Google Shape;63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640"/>
              </a:spcBef>
              <a:spcAft>
                <a:spcPts val="0"/>
              </a:spcAft>
              <a:buClr>
                <a:srgbClr val="93CDDD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93CDD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93CDDD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93CDDD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3CDDD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93CDDD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3CDDD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93CDDD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3CDDD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93CDDD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9" name="Google Shape;69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rgbClr val="93CDDD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93CDDD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93CDDD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rgbClr val="93CDDD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rgbClr val="93CDDD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70" name="Google Shape;70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3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625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93CDD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457200" y="1600201"/>
            <a:ext cx="8229600" cy="396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rgbClr val="93CDDD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93CDD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93CDDD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93CDDD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3CDDD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93CDDD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3CDDD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93CDDD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3CDDD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93CDDD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cyberteamslide1.jpg" id="15" name="Google Shape;15;p1"/>
          <p:cNvPicPr preferRelativeResize="0"/>
          <p:nvPr/>
        </p:nvPicPr>
        <p:blipFill rotWithShape="1">
          <a:blip r:embed="rId1">
            <a:alphaModFix/>
          </a:blip>
          <a:srcRect b="2348" l="1816" r="1815" t="2349"/>
          <a:stretch/>
        </p:blipFill>
        <p:spPr>
          <a:xfrm>
            <a:off x="6733826" y="5005049"/>
            <a:ext cx="2365597" cy="1808374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3"/>
          <p:cNvSpPr txBox="1"/>
          <p:nvPr>
            <p:ph type="ctrTitle"/>
          </p:nvPr>
        </p:nvSpPr>
        <p:spPr>
          <a:xfrm>
            <a:off x="685800" y="1219200"/>
            <a:ext cx="7772400" cy="147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4800"/>
              <a:buFont typeface="Calibri"/>
              <a:buNone/>
            </a:pPr>
            <a:r>
              <a:rPr lang="en-US" sz="4800"/>
              <a:t>Art and AI:</a:t>
            </a:r>
            <a:endParaRPr sz="48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4800"/>
              <a:buFont typeface="Calibri"/>
              <a:buNone/>
            </a:pPr>
            <a:r>
              <a:rPr lang="en-US" sz="4800"/>
              <a:t>Outbreaks from the Grid</a:t>
            </a:r>
            <a:br>
              <a:rPr lang="en-US" sz="4800"/>
            </a:br>
            <a:endParaRPr i="1" sz="2667"/>
          </a:p>
        </p:txBody>
      </p:sp>
      <p:sp>
        <p:nvSpPr>
          <p:cNvPr id="91" name="Google Shape;91;p13"/>
          <p:cNvSpPr txBox="1"/>
          <p:nvPr>
            <p:ph idx="1" type="subTitle"/>
          </p:nvPr>
        </p:nvSpPr>
        <p:spPr>
          <a:xfrm>
            <a:off x="1371600" y="30480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92CCDC"/>
              </a:buClr>
              <a:buSzPts val="2000"/>
              <a:buNone/>
            </a:pPr>
            <a:r>
              <a:rPr lang="en-US" sz="2000">
                <a:solidFill>
                  <a:srgbClr val="92CCDC"/>
                </a:solidFill>
              </a:rPr>
              <a:t>Student: 	Ethan Davis, University of Vermont</a:t>
            </a:r>
            <a:endParaRPr/>
          </a:p>
          <a:p>
            <a:pPr indent="0" lvl="0" marL="0" rtl="0" algn="l">
              <a:spcBef>
                <a:spcPts val="400"/>
              </a:spcBef>
              <a:spcAft>
                <a:spcPts val="0"/>
              </a:spcAft>
              <a:buClr>
                <a:srgbClr val="92CCDC"/>
              </a:buClr>
              <a:buSzPts val="2000"/>
              <a:buNone/>
            </a:pPr>
            <a:r>
              <a:rPr lang="en-US" sz="2000">
                <a:solidFill>
                  <a:srgbClr val="92CCDC"/>
                </a:solidFill>
              </a:rPr>
              <a:t>			 ethan.davis@uvm.edu</a:t>
            </a:r>
            <a:endParaRPr sz="2000">
              <a:solidFill>
                <a:srgbClr val="92CCDC"/>
              </a:solidFill>
            </a:endParaRPr>
          </a:p>
          <a:p>
            <a:pPr indent="0" lvl="0" marL="0" rtl="0" algn="l">
              <a:spcBef>
                <a:spcPts val="400"/>
              </a:spcBef>
              <a:spcAft>
                <a:spcPts val="0"/>
              </a:spcAft>
              <a:buClr>
                <a:srgbClr val="92CCDC"/>
              </a:buClr>
              <a:buSzPts val="2000"/>
              <a:buNone/>
            </a:pPr>
            <a:r>
              <a:rPr lang="en-US" sz="2000">
                <a:solidFill>
                  <a:srgbClr val="92CCDC"/>
                </a:solidFill>
              </a:rPr>
              <a:t>Mentor: 	Adrian Del Maestro, University of Vermont</a:t>
            </a:r>
            <a:endParaRPr/>
          </a:p>
          <a:p>
            <a:pPr indent="0" lvl="0" marL="0" rtl="0" algn="l">
              <a:spcBef>
                <a:spcPts val="400"/>
              </a:spcBef>
              <a:spcAft>
                <a:spcPts val="0"/>
              </a:spcAft>
              <a:buClr>
                <a:srgbClr val="92CCDC"/>
              </a:buClr>
              <a:buSzPts val="2000"/>
              <a:buNone/>
            </a:pPr>
            <a:r>
              <a:rPr lang="en-US" sz="2000">
                <a:solidFill>
                  <a:srgbClr val="92CCDC"/>
                </a:solidFill>
              </a:rPr>
              <a:t>			Adrian.DelMaestro@utk.edu</a:t>
            </a:r>
            <a:endParaRPr/>
          </a:p>
          <a:p>
            <a:pPr indent="0" lvl="0" marL="0" rtl="0" algn="l">
              <a:spcBef>
                <a:spcPts val="400"/>
              </a:spcBef>
              <a:spcAft>
                <a:spcPts val="0"/>
              </a:spcAft>
              <a:buClr>
                <a:srgbClr val="92CCDC"/>
              </a:buClr>
              <a:buSzPts val="2000"/>
              <a:buNone/>
            </a:pPr>
            <a:r>
              <a:rPr lang="en-US" sz="2000">
                <a:solidFill>
                  <a:srgbClr val="92CCDC"/>
                </a:solidFill>
              </a:rPr>
              <a:t>Researcher:  Jenn Karson, University of Vermont, Jennifer.Karson@uvm.edu</a:t>
            </a:r>
            <a:endParaRPr/>
          </a:p>
          <a:p>
            <a:pPr indent="0" lvl="0" marL="0" rtl="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</a:pPr>
            <a:r>
              <a:t/>
            </a:r>
            <a:endParaRPr sz="1600">
              <a:solidFill>
                <a:srgbClr val="92CCDC"/>
              </a:solidFill>
            </a:endParaRPr>
          </a:p>
          <a:p>
            <a:pPr indent="0" lvl="0" marL="0" rtl="0" algn="l">
              <a:spcBef>
                <a:spcPts val="320"/>
              </a:spcBef>
              <a:spcAft>
                <a:spcPts val="0"/>
              </a:spcAft>
              <a:buClr>
                <a:srgbClr val="92CCDC"/>
              </a:buClr>
              <a:buSzPts val="1600"/>
              <a:buNone/>
            </a:pPr>
            <a:r>
              <a:rPr lang="en-US" sz="1600">
                <a:solidFill>
                  <a:srgbClr val="92CCDC"/>
                </a:solidFill>
              </a:rPr>
              <a:t>June 15, 2020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4"/>
          <p:cNvSpPr txBox="1"/>
          <p:nvPr>
            <p:ph idx="1" type="body"/>
          </p:nvPr>
        </p:nvSpPr>
        <p:spPr>
          <a:xfrm>
            <a:off x="216400" y="1113452"/>
            <a:ext cx="7304400" cy="307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4000"/>
              <a:buChar char="•"/>
            </a:pPr>
            <a:r>
              <a:rPr lang="en-US" sz="4000"/>
              <a:t>Utilizing machine learning and artificial life to create novel compositions</a:t>
            </a:r>
            <a:endParaRPr/>
          </a:p>
        </p:txBody>
      </p:sp>
      <p:pic>
        <p:nvPicPr>
          <p:cNvPr id="97" name="Google Shape;97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78680" y="2530199"/>
            <a:ext cx="5202975" cy="4017200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4"/>
          <p:cNvSpPr txBox="1"/>
          <p:nvPr>
            <p:ph idx="4294967295" type="ctrTitle"/>
          </p:nvPr>
        </p:nvSpPr>
        <p:spPr>
          <a:xfrm>
            <a:off x="1275000" y="122450"/>
            <a:ext cx="6594000" cy="121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4800"/>
              <a:buFont typeface="Calibri"/>
              <a:buNone/>
            </a:pPr>
            <a:r>
              <a:rPr lang="en-US" sz="4000"/>
              <a:t>Art and AI:</a:t>
            </a:r>
            <a:endParaRPr sz="40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4800"/>
              <a:buFont typeface="Calibri"/>
              <a:buNone/>
            </a:pPr>
            <a:r>
              <a:rPr lang="en-US" sz="4000"/>
              <a:t>Outbreaks from the Grid</a:t>
            </a:r>
            <a:br>
              <a:rPr lang="en-US" sz="4800"/>
            </a:br>
            <a:endParaRPr i="1" sz="2667"/>
          </a:p>
        </p:txBody>
      </p:sp>
      <p:pic>
        <p:nvPicPr>
          <p:cNvPr id="99" name="Google Shape;99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3075" y="3429002"/>
            <a:ext cx="2365647" cy="23656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5"/>
          <p:cNvSpPr txBox="1"/>
          <p:nvPr>
            <p:ph idx="1" type="body"/>
          </p:nvPr>
        </p:nvSpPr>
        <p:spPr>
          <a:xfrm>
            <a:off x="457200" y="1600201"/>
            <a:ext cx="8229600" cy="396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4400"/>
              <a:buChar char="•"/>
            </a:pPr>
            <a:r>
              <a:rPr lang="en-US" sz="4400"/>
              <a:t>Goals</a:t>
            </a:r>
            <a:endParaRPr sz="3200">
              <a:solidFill>
                <a:srgbClr val="93CDD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1" marL="74295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93CDDD"/>
              </a:buClr>
              <a:buSzPts val="4000"/>
              <a:buChar char="–"/>
            </a:pPr>
            <a:r>
              <a:rPr lang="en-US" sz="3000"/>
              <a:t>Digitize shapes from existing artworks</a:t>
            </a:r>
            <a:endParaRPr sz="3000"/>
          </a:p>
          <a:p>
            <a:pPr indent="-222250" lvl="1" marL="74295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93CDDD"/>
              </a:buClr>
              <a:buSzPts val="3000"/>
              <a:buChar char="–"/>
            </a:pPr>
            <a:r>
              <a:rPr lang="en-US" sz="3000"/>
              <a:t>create new compositions using genetic </a:t>
            </a:r>
            <a:r>
              <a:rPr lang="en-US" sz="3000"/>
              <a:t>algorithm</a:t>
            </a:r>
            <a:endParaRPr sz="3000"/>
          </a:p>
          <a:p>
            <a:pPr indent="-222250" lvl="1" marL="74295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93CDDD"/>
              </a:buClr>
              <a:buSzPts val="3000"/>
              <a:buChar char="–"/>
            </a:pPr>
            <a:r>
              <a:rPr lang="en-US" sz="3000"/>
              <a:t>Use new compositions to train a GAN to create novel images</a:t>
            </a:r>
            <a:endParaRPr sz="3000"/>
          </a:p>
        </p:txBody>
      </p:sp>
      <p:sp>
        <p:nvSpPr>
          <p:cNvPr id="105" name="Google Shape;105;p15"/>
          <p:cNvSpPr txBox="1"/>
          <p:nvPr>
            <p:ph idx="4294967295" type="ctrTitle"/>
          </p:nvPr>
        </p:nvSpPr>
        <p:spPr>
          <a:xfrm>
            <a:off x="1275000" y="122450"/>
            <a:ext cx="6594000" cy="121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4800"/>
              <a:buFont typeface="Calibri"/>
              <a:buNone/>
            </a:pPr>
            <a:r>
              <a:rPr lang="en-US" sz="4000"/>
              <a:t>Art and AI:</a:t>
            </a:r>
            <a:endParaRPr sz="40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4800"/>
              <a:buFont typeface="Calibri"/>
              <a:buNone/>
            </a:pPr>
            <a:r>
              <a:rPr lang="en-US" sz="4000"/>
              <a:t>Outbreaks from the Grid</a:t>
            </a:r>
            <a:br>
              <a:rPr lang="en-US" sz="4800"/>
            </a:br>
            <a:endParaRPr i="1" sz="2667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6"/>
          <p:cNvSpPr txBox="1"/>
          <p:nvPr>
            <p:ph idx="1" type="body"/>
          </p:nvPr>
        </p:nvSpPr>
        <p:spPr>
          <a:xfrm>
            <a:off x="457200" y="1600201"/>
            <a:ext cx="8229600" cy="396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4400"/>
              <a:buChar char="•"/>
            </a:pPr>
            <a:r>
              <a:rPr lang="en-US" sz="4400"/>
              <a:t>Timeframe</a:t>
            </a:r>
            <a:endParaRPr sz="3200">
              <a:solidFill>
                <a:srgbClr val="93CDD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1" marL="74295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93CDDD"/>
              </a:buClr>
              <a:buSzPts val="4000"/>
              <a:buChar char="–"/>
            </a:pPr>
            <a:r>
              <a:rPr lang="en-US" sz="4000"/>
              <a:t>June 2020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93CDDD"/>
              </a:buClr>
              <a:buSzPts val="4000"/>
              <a:buChar char="–"/>
            </a:pPr>
            <a:r>
              <a:rPr lang="en-US" sz="4000"/>
              <a:t>August 2020</a:t>
            </a:r>
            <a:endParaRPr/>
          </a:p>
        </p:txBody>
      </p:sp>
      <p:sp>
        <p:nvSpPr>
          <p:cNvPr id="111" name="Google Shape;111;p16"/>
          <p:cNvSpPr txBox="1"/>
          <p:nvPr>
            <p:ph idx="4294967295" type="ctrTitle"/>
          </p:nvPr>
        </p:nvSpPr>
        <p:spPr>
          <a:xfrm>
            <a:off x="1275000" y="122450"/>
            <a:ext cx="6594000" cy="121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4800"/>
              <a:buFont typeface="Calibri"/>
              <a:buNone/>
            </a:pPr>
            <a:r>
              <a:rPr lang="en-US" sz="4000"/>
              <a:t>Art and AI:</a:t>
            </a:r>
            <a:endParaRPr sz="40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4800"/>
              <a:buFont typeface="Calibri"/>
              <a:buNone/>
            </a:pPr>
            <a:r>
              <a:rPr lang="en-US" sz="4000"/>
              <a:t>Outbreaks from the Grid</a:t>
            </a:r>
            <a:br>
              <a:rPr lang="en-US" sz="4800"/>
            </a:br>
            <a:endParaRPr i="1" sz="2667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7"/>
          <p:cNvSpPr txBox="1"/>
          <p:nvPr>
            <p:ph idx="1" type="body"/>
          </p:nvPr>
        </p:nvSpPr>
        <p:spPr>
          <a:xfrm>
            <a:off x="457200" y="1600201"/>
            <a:ext cx="8229600" cy="396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4400"/>
              <a:buChar char="•"/>
            </a:pPr>
            <a:r>
              <a:rPr lang="en-US" sz="4400"/>
              <a:t> What I hope to learn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93CDDD"/>
              </a:buClr>
              <a:buSzPts val="4000"/>
              <a:buChar char="–"/>
            </a:pPr>
            <a:r>
              <a:rPr lang="en-US" sz="4000"/>
              <a:t>Programming in Processing</a:t>
            </a:r>
            <a:endParaRPr sz="4000"/>
          </a:p>
          <a:p>
            <a:pPr indent="-285750" lvl="1" marL="74295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4000"/>
              <a:buChar char="–"/>
            </a:pPr>
            <a:r>
              <a:rPr lang="en-US" sz="4000"/>
              <a:t>creating software for art-making</a:t>
            </a:r>
            <a:endParaRPr sz="4000"/>
          </a:p>
          <a:p>
            <a:pPr indent="-285750" lvl="1" marL="74295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4000"/>
              <a:buChar char="–"/>
            </a:pPr>
            <a:r>
              <a:rPr lang="en-US" sz="4000"/>
              <a:t>learn about neural networks and genetic algorithms</a:t>
            </a:r>
            <a:endParaRPr sz="4000"/>
          </a:p>
        </p:txBody>
      </p:sp>
      <p:sp>
        <p:nvSpPr>
          <p:cNvPr id="117" name="Google Shape;117;p17"/>
          <p:cNvSpPr txBox="1"/>
          <p:nvPr>
            <p:ph idx="4294967295" type="ctrTitle"/>
          </p:nvPr>
        </p:nvSpPr>
        <p:spPr>
          <a:xfrm>
            <a:off x="1275000" y="122450"/>
            <a:ext cx="6594000" cy="121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4800"/>
              <a:buFont typeface="Calibri"/>
              <a:buNone/>
            </a:pPr>
            <a:r>
              <a:rPr lang="en-US" sz="4000"/>
              <a:t>Art and AI:</a:t>
            </a:r>
            <a:endParaRPr sz="40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4800"/>
              <a:buFont typeface="Calibri"/>
              <a:buNone/>
            </a:pPr>
            <a:r>
              <a:rPr lang="en-US" sz="4000"/>
              <a:t>Outbreaks from the Grid</a:t>
            </a:r>
            <a:br>
              <a:rPr lang="en-US" sz="4800"/>
            </a:br>
            <a:endParaRPr i="1" sz="2667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8"/>
          <p:cNvSpPr txBox="1"/>
          <p:nvPr>
            <p:ph idx="1" type="body"/>
          </p:nvPr>
        </p:nvSpPr>
        <p:spPr>
          <a:xfrm>
            <a:off x="457200" y="1600201"/>
            <a:ext cx="8229600" cy="396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4400"/>
              <a:buChar char="•"/>
            </a:pPr>
            <a:r>
              <a:rPr lang="en-US" sz="4400">
                <a:latin typeface="Calibri"/>
                <a:ea typeface="Calibri"/>
                <a:cs typeface="Calibri"/>
                <a:sym typeface="Calibri"/>
              </a:rPr>
              <a:t>G</a:t>
            </a:r>
            <a:r>
              <a:rPr lang="en-US" sz="4400">
                <a:solidFill>
                  <a:srgbClr val="93CDDD"/>
                </a:solidFill>
                <a:latin typeface="Calibri"/>
                <a:ea typeface="Calibri"/>
                <a:cs typeface="Calibri"/>
                <a:sym typeface="Calibri"/>
              </a:rPr>
              <a:t>oals for Next </a:t>
            </a:r>
            <a:r>
              <a:rPr lang="en-US" sz="4400">
                <a:latin typeface="Calibri"/>
                <a:ea typeface="Calibri"/>
                <a:cs typeface="Calibri"/>
                <a:sym typeface="Calibri"/>
              </a:rPr>
              <a:t>M</a:t>
            </a:r>
            <a:r>
              <a:rPr lang="en-US" sz="4400">
                <a:solidFill>
                  <a:srgbClr val="93CDDD"/>
                </a:solidFill>
                <a:latin typeface="Calibri"/>
                <a:ea typeface="Calibri"/>
                <a:cs typeface="Calibri"/>
                <a:sym typeface="Calibri"/>
              </a:rPr>
              <a:t>onth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93CDDD"/>
              </a:buClr>
              <a:buSzPts val="4000"/>
              <a:buChar char="–"/>
            </a:pPr>
            <a:r>
              <a:rPr lang="en-US" sz="4000"/>
              <a:t>Create large dataset using a genetic algorithm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93CDDD"/>
              </a:buClr>
              <a:buSzPts val="4000"/>
              <a:buChar char="–"/>
            </a:pPr>
            <a:r>
              <a:rPr lang="en-US" sz="4000"/>
              <a:t>Train a GAN using the new dataset</a:t>
            </a:r>
            <a:endParaRPr/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rgbClr val="93CDDD"/>
              </a:buClr>
              <a:buSzPts val="3200"/>
              <a:buNone/>
            </a:pPr>
            <a:r>
              <a:t/>
            </a:r>
            <a:endParaRPr/>
          </a:p>
        </p:txBody>
      </p:sp>
      <p:sp>
        <p:nvSpPr>
          <p:cNvPr id="123" name="Google Shape;123;p18"/>
          <p:cNvSpPr txBox="1"/>
          <p:nvPr>
            <p:ph idx="4294967295" type="ctrTitle"/>
          </p:nvPr>
        </p:nvSpPr>
        <p:spPr>
          <a:xfrm>
            <a:off x="1275000" y="122450"/>
            <a:ext cx="6594000" cy="121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4800"/>
              <a:buFont typeface="Calibri"/>
              <a:buNone/>
            </a:pPr>
            <a:r>
              <a:rPr lang="en-US" sz="4000"/>
              <a:t>Art and AI:</a:t>
            </a:r>
            <a:endParaRPr sz="40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4800"/>
              <a:buFont typeface="Calibri"/>
              <a:buNone/>
            </a:pPr>
            <a:r>
              <a:rPr lang="en-US" sz="4000"/>
              <a:t>Outbreaks from the Grid</a:t>
            </a:r>
            <a:br>
              <a:rPr lang="en-US" sz="4800"/>
            </a:br>
            <a:endParaRPr i="1" sz="2667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9"/>
          <p:cNvSpPr txBox="1"/>
          <p:nvPr>
            <p:ph idx="1" type="body"/>
          </p:nvPr>
        </p:nvSpPr>
        <p:spPr>
          <a:xfrm>
            <a:off x="457200" y="1600201"/>
            <a:ext cx="8229600" cy="396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4400"/>
              <a:buChar char="•"/>
            </a:pPr>
            <a:r>
              <a:rPr lang="en-US" sz="4400">
                <a:solidFill>
                  <a:srgbClr val="93CDDD"/>
                </a:solidFill>
                <a:latin typeface="Calibri"/>
                <a:ea typeface="Calibri"/>
                <a:cs typeface="Calibri"/>
                <a:sym typeface="Calibri"/>
              </a:rPr>
              <a:t>Help needed (if any)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93CDDD"/>
              </a:buClr>
              <a:buSzPts val="4000"/>
              <a:buChar char="–"/>
            </a:pPr>
            <a:r>
              <a:rPr lang="en-US" sz="4000"/>
              <a:t>Advice on creating custom GANs using keras</a:t>
            </a:r>
            <a:endParaRPr sz="4000"/>
          </a:p>
          <a:p>
            <a:pPr indent="-285750" lvl="1" marL="74295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4000"/>
              <a:buChar char="–"/>
            </a:pPr>
            <a:r>
              <a:rPr lang="en-US" sz="4000"/>
              <a:t>Advice on utilizing HPC for neural network training</a:t>
            </a:r>
            <a:endParaRPr sz="4000"/>
          </a:p>
        </p:txBody>
      </p:sp>
      <p:sp>
        <p:nvSpPr>
          <p:cNvPr id="129" name="Google Shape;129;p19"/>
          <p:cNvSpPr txBox="1"/>
          <p:nvPr>
            <p:ph idx="4294967295" type="ctrTitle"/>
          </p:nvPr>
        </p:nvSpPr>
        <p:spPr>
          <a:xfrm>
            <a:off x="1275000" y="122450"/>
            <a:ext cx="6594000" cy="121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4800"/>
              <a:buFont typeface="Calibri"/>
              <a:buNone/>
            </a:pPr>
            <a:r>
              <a:rPr lang="en-US" sz="4000"/>
              <a:t>Art and AI:</a:t>
            </a:r>
            <a:endParaRPr sz="40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4800"/>
              <a:buFont typeface="Calibri"/>
              <a:buNone/>
            </a:pPr>
            <a:r>
              <a:rPr lang="en-US" sz="4000"/>
              <a:t>Outbreaks from the Grid</a:t>
            </a:r>
            <a:br>
              <a:rPr lang="en-US" sz="4800"/>
            </a:br>
            <a:endParaRPr i="1" sz="2667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Custom 2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476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